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Barlow SemiCondensed Heavy" charset="1" panose="00000A06000000000000"/>
      <p:regular r:id="rId39"/>
    </p:embeddedFont>
    <p:embeddedFont>
      <p:font typeface="Poppins Semi-Bold" charset="1" panose="00000700000000000000"/>
      <p:regular r:id="rId40"/>
    </p:embeddedFont>
    <p:embeddedFont>
      <p:font typeface="Barlow SemiCondensed" charset="1" panose="00000506000000000000"/>
      <p:regular r:id="rId41"/>
    </p:embeddedFont>
    <p:embeddedFont>
      <p:font typeface="Poppins" charset="1" panose="00000500000000000000"/>
      <p:regular r:id="rId42"/>
    </p:embeddedFont>
    <p:embeddedFont>
      <p:font typeface="Poppins Bold" charset="1" panose="00000800000000000000"/>
      <p:regular r:id="rId43"/>
    </p:embeddedFont>
    <p:embeddedFont>
      <p:font typeface="Code Pro" charset="1" panose="00000500000000000000"/>
      <p:regular r:id="rId44"/>
    </p:embeddedFont>
    <p:embeddedFont>
      <p:font typeface="Aileron Bold" charset="1" panose="00000800000000000000"/>
      <p:regular r:id="rId45"/>
    </p:embeddedFont>
    <p:embeddedFont>
      <p:font typeface="JetBrains Mono" charset="1" panose="02010509020102050004"/>
      <p:regular r:id="rId50"/>
    </p:embeddedFont>
    <p:embeddedFont>
      <p:font typeface="Kollektif Bold" charset="1" panose="020B0604020101010102"/>
      <p:regular r:id="rId51"/>
    </p:embeddedFont>
    <p:embeddedFont>
      <p:font typeface="Canva Sans Bold" charset="1" panose="020B0803030501040103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notesMasters/notesMaster1.xml" Type="http://schemas.openxmlformats.org/officeDocument/2006/relationships/notesMaster"/><Relationship Id="rId47" Target="theme/theme2.xml" Type="http://schemas.openxmlformats.org/officeDocument/2006/relationships/theme"/><Relationship Id="rId48" Target="notesSlides/notesSlide1.xml" Type="http://schemas.openxmlformats.org/officeDocument/2006/relationships/notesSlide"/><Relationship Id="rId49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 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 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python.org/downloads/" TargetMode="External" Type="http://schemas.openxmlformats.org/officeDocument/2006/relationships/hyperlink"/><Relationship Id="rId3" Target="https://www.docker.com/products/docker-desktop/" TargetMode="External" Type="http://schemas.openxmlformats.org/officeDocument/2006/relationships/hyperlink"/><Relationship Id="rId4" Target="http://github.com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7BA2">
                <a:alpha val="6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4288751">
            <a:off x="9501592" y="2846987"/>
            <a:ext cx="8913338" cy="2039065"/>
            <a:chOff x="0" y="0"/>
            <a:chExt cx="266473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64736" cy="609600"/>
            </a:xfrm>
            <a:custGeom>
              <a:avLst/>
              <a:gdLst/>
              <a:ahLst/>
              <a:cxnLst/>
              <a:rect r="r" b="b" t="t" l="l"/>
              <a:pathLst>
                <a:path h="609600" w="2664736">
                  <a:moveTo>
                    <a:pt x="203200" y="0"/>
                  </a:moveTo>
                  <a:lnTo>
                    <a:pt x="2461536" y="0"/>
                  </a:lnTo>
                  <a:lnTo>
                    <a:pt x="266473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241073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096261" y="-417465"/>
            <a:ext cx="19007987" cy="13536873"/>
            <a:chOff x="0" y="0"/>
            <a:chExt cx="855978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978" cy="609600"/>
            </a:xfrm>
            <a:custGeom>
              <a:avLst/>
              <a:gdLst/>
              <a:ahLst/>
              <a:cxnLst/>
              <a:rect r="r" b="b" t="t" l="l"/>
              <a:pathLst>
                <a:path h="609600" w="855978">
                  <a:moveTo>
                    <a:pt x="65277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55978" y="609600"/>
                  </a:lnTo>
                  <a:lnTo>
                    <a:pt x="65277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5277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288751">
            <a:off x="9087200" y="2569506"/>
            <a:ext cx="8519102" cy="1857496"/>
            <a:chOff x="0" y="0"/>
            <a:chExt cx="2795831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5831" cy="609600"/>
            </a:xfrm>
            <a:custGeom>
              <a:avLst/>
              <a:gdLst/>
              <a:ahLst/>
              <a:cxnLst/>
              <a:rect r="r" b="b" t="t" l="l"/>
              <a:pathLst>
                <a:path h="609600" w="2795831">
                  <a:moveTo>
                    <a:pt x="203200" y="0"/>
                  </a:moveTo>
                  <a:lnTo>
                    <a:pt x="2592631" y="0"/>
                  </a:lnTo>
                  <a:lnTo>
                    <a:pt x="279583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-38100"/>
              <a:ext cx="2541831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569794">
            <a:off x="10269896" y="8251667"/>
            <a:ext cx="6259767" cy="1857496"/>
            <a:chOff x="0" y="0"/>
            <a:chExt cx="2054354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4354" cy="609600"/>
            </a:xfrm>
            <a:custGeom>
              <a:avLst/>
              <a:gdLst/>
              <a:ahLst/>
              <a:cxnLst/>
              <a:rect r="r" b="b" t="t" l="l"/>
              <a:pathLst>
                <a:path h="609600" w="2054354">
                  <a:moveTo>
                    <a:pt x="203200" y="0"/>
                  </a:moveTo>
                  <a:lnTo>
                    <a:pt x="1851154" y="0"/>
                  </a:lnTo>
                  <a:lnTo>
                    <a:pt x="205435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-38100"/>
              <a:ext cx="180035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4155555"/>
            <a:ext cx="9913209" cy="29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Course.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78775" y="1921145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1074329"/>
            <a:ext cx="2794288" cy="2788958"/>
          </a:xfrm>
          <a:custGeom>
            <a:avLst/>
            <a:gdLst/>
            <a:ahLst/>
            <a:cxnLst/>
            <a:rect r="r" b="b" t="t" l="l"/>
            <a:pathLst>
              <a:path h="2788958" w="2794288">
                <a:moveTo>
                  <a:pt x="0" y="0"/>
                </a:moveTo>
                <a:lnTo>
                  <a:pt x="2794288" y="0"/>
                </a:lnTo>
                <a:lnTo>
                  <a:pt x="2794288" y="2788958"/>
                </a:lnTo>
                <a:lnTo>
                  <a:pt x="0" y="27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514" t="-84359" r="-111508" b="-13928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7079466"/>
            <a:ext cx="242027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Week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Key Concepts in Data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Pipeline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set of processes that move data from one system to another.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ETL (Extract, Transform, Load)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process of extracting data from sources, transforming it into a usable format, and loading it into storage.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Lake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storage repository that holds vast amounts of raw data in its native format.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Warehouse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system used for reporting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data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analysis, storing integrated data from multiple sources.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56354" y="4900405"/>
            <a:ext cx="8631646" cy="5013548"/>
          </a:xfrm>
          <a:custGeom>
            <a:avLst/>
            <a:gdLst/>
            <a:ahLst/>
            <a:cxnLst/>
            <a:rect r="r" b="b" t="t" l="l"/>
            <a:pathLst>
              <a:path h="5013548" w="8631646">
                <a:moveTo>
                  <a:pt x="0" y="0"/>
                </a:moveTo>
                <a:lnTo>
                  <a:pt x="8631646" y="0"/>
                </a:lnTo>
                <a:lnTo>
                  <a:pt x="8631646" y="5013548"/>
                </a:lnTo>
                <a:lnTo>
                  <a:pt x="0" y="501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Hadoop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Spark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Kafka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Flink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Apache Airflow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Databases (e.g., MySQL, PostgreSQL)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NoSQL Databases (e.g., MongoDB, Cassandra)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Intelligence (BI) Tools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18304" y="1840937"/>
            <a:ext cx="4167043" cy="1956698"/>
          </a:xfrm>
          <a:custGeom>
            <a:avLst/>
            <a:gdLst/>
            <a:ahLst/>
            <a:cxnLst/>
            <a:rect r="r" b="b" t="t" l="l"/>
            <a:pathLst>
              <a:path h="1956698" w="4167043">
                <a:moveTo>
                  <a:pt x="0" y="0"/>
                </a:moveTo>
                <a:lnTo>
                  <a:pt x="4167042" y="0"/>
                </a:lnTo>
                <a:lnTo>
                  <a:pt x="4167042" y="1956698"/>
                </a:lnTo>
                <a:lnTo>
                  <a:pt x="0" y="1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29042" y="3797635"/>
            <a:ext cx="3656304" cy="1792174"/>
          </a:xfrm>
          <a:custGeom>
            <a:avLst/>
            <a:gdLst/>
            <a:ahLst/>
            <a:cxnLst/>
            <a:rect r="r" b="b" t="t" l="l"/>
            <a:pathLst>
              <a:path h="1792174" w="3656304">
                <a:moveTo>
                  <a:pt x="0" y="0"/>
                </a:moveTo>
                <a:lnTo>
                  <a:pt x="3656304" y="0"/>
                </a:lnTo>
                <a:lnTo>
                  <a:pt x="3656304" y="1792174"/>
                </a:lnTo>
                <a:lnTo>
                  <a:pt x="0" y="1792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695" r="0" b="-4888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26717" y="7068728"/>
            <a:ext cx="5198499" cy="2575833"/>
          </a:xfrm>
          <a:custGeom>
            <a:avLst/>
            <a:gdLst/>
            <a:ahLst/>
            <a:cxnLst/>
            <a:rect r="r" b="b" t="t" l="l"/>
            <a:pathLst>
              <a:path h="2575833" w="5198499">
                <a:moveTo>
                  <a:pt x="0" y="0"/>
                </a:moveTo>
                <a:lnTo>
                  <a:pt x="5198499" y="0"/>
                </a:lnTo>
                <a:lnTo>
                  <a:pt x="5198499" y="2575833"/>
                </a:lnTo>
                <a:lnTo>
                  <a:pt x="0" y="2575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93123" y="5052804"/>
            <a:ext cx="3755113" cy="1541497"/>
          </a:xfrm>
          <a:custGeom>
            <a:avLst/>
            <a:gdLst/>
            <a:ahLst/>
            <a:cxnLst/>
            <a:rect r="r" b="b" t="t" l="l"/>
            <a:pathLst>
              <a:path h="1541497" w="3755113">
                <a:moveTo>
                  <a:pt x="0" y="0"/>
                </a:moveTo>
                <a:lnTo>
                  <a:pt x="3755113" y="0"/>
                </a:lnTo>
                <a:lnTo>
                  <a:pt x="3755113" y="1541497"/>
                </a:lnTo>
                <a:lnTo>
                  <a:pt x="0" y="1541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44" t="-21594" r="-7783" b="-2143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00757" y="6394064"/>
            <a:ext cx="3698919" cy="948853"/>
          </a:xfrm>
          <a:custGeom>
            <a:avLst/>
            <a:gdLst/>
            <a:ahLst/>
            <a:cxnLst/>
            <a:rect r="r" b="b" t="t" l="l"/>
            <a:pathLst>
              <a:path h="948853" w="3698919">
                <a:moveTo>
                  <a:pt x="0" y="0"/>
                </a:moveTo>
                <a:lnTo>
                  <a:pt x="3698920" y="0"/>
                </a:lnTo>
                <a:lnTo>
                  <a:pt x="3698920" y="948853"/>
                </a:lnTo>
                <a:lnTo>
                  <a:pt x="0" y="948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39799" y="8147172"/>
            <a:ext cx="2662026" cy="1497389"/>
          </a:xfrm>
          <a:custGeom>
            <a:avLst/>
            <a:gdLst/>
            <a:ahLst/>
            <a:cxnLst/>
            <a:rect r="r" b="b" t="t" l="l"/>
            <a:pathLst>
              <a:path h="1497389" w="2662026">
                <a:moveTo>
                  <a:pt x="0" y="0"/>
                </a:moveTo>
                <a:lnTo>
                  <a:pt x="2662026" y="0"/>
                </a:lnTo>
                <a:lnTo>
                  <a:pt x="2662026" y="1497389"/>
                </a:lnTo>
                <a:lnTo>
                  <a:pt x="0" y="14973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74668" y="3083607"/>
            <a:ext cx="3307884" cy="1277880"/>
          </a:xfrm>
          <a:custGeom>
            <a:avLst/>
            <a:gdLst/>
            <a:ahLst/>
            <a:cxnLst/>
            <a:rect r="r" b="b" t="t" l="l"/>
            <a:pathLst>
              <a:path h="1277880" w="3307884">
                <a:moveTo>
                  <a:pt x="0" y="0"/>
                </a:moveTo>
                <a:lnTo>
                  <a:pt x="3307885" y="0"/>
                </a:lnTo>
                <a:lnTo>
                  <a:pt x="3307885" y="1277881"/>
                </a:lnTo>
                <a:lnTo>
                  <a:pt x="0" y="1277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77264" y="688028"/>
            <a:ext cx="2147951" cy="2138405"/>
          </a:xfrm>
          <a:custGeom>
            <a:avLst/>
            <a:gdLst/>
            <a:ahLst/>
            <a:cxnLst/>
            <a:rect r="r" b="b" t="t" l="l"/>
            <a:pathLst>
              <a:path h="2138405" w="2147951">
                <a:moveTo>
                  <a:pt x="0" y="0"/>
                </a:moveTo>
                <a:lnTo>
                  <a:pt x="2147952" y="0"/>
                </a:lnTo>
                <a:lnTo>
                  <a:pt x="2147952" y="2138404"/>
                </a:lnTo>
                <a:lnTo>
                  <a:pt x="0" y="2138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638016" y="734082"/>
            <a:ext cx="3387951" cy="1693975"/>
          </a:xfrm>
          <a:custGeom>
            <a:avLst/>
            <a:gdLst/>
            <a:ahLst/>
            <a:cxnLst/>
            <a:rect r="r" b="b" t="t" l="l"/>
            <a:pathLst>
              <a:path h="1693975" w="3387951">
                <a:moveTo>
                  <a:pt x="0" y="0"/>
                </a:moveTo>
                <a:lnTo>
                  <a:pt x="3387950" y="0"/>
                </a:lnTo>
                <a:lnTo>
                  <a:pt x="3387950" y="1693975"/>
                </a:lnTo>
                <a:lnTo>
                  <a:pt x="0" y="1693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 and Technologies</a:t>
            </a:r>
          </a:p>
        </p:txBody>
      </p:sp>
      <p:sp>
        <p:nvSpPr>
          <p:cNvPr name="AutoShape 20" id="2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05226" y="1798273"/>
            <a:ext cx="4118518" cy="1013804"/>
          </a:xfrm>
          <a:custGeom>
            <a:avLst/>
            <a:gdLst/>
            <a:ahLst/>
            <a:cxnLst/>
            <a:rect r="r" b="b" t="t" l="l"/>
            <a:pathLst>
              <a:path h="1013804" w="4118518">
                <a:moveTo>
                  <a:pt x="0" y="0"/>
                </a:moveTo>
                <a:lnTo>
                  <a:pt x="4118518" y="0"/>
                </a:lnTo>
                <a:lnTo>
                  <a:pt x="4118518" y="1013804"/>
                </a:lnTo>
                <a:lnTo>
                  <a:pt x="0" y="101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76" r="0" b="-7343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06867" y="3269928"/>
            <a:ext cx="2498475" cy="2896149"/>
          </a:xfrm>
          <a:custGeom>
            <a:avLst/>
            <a:gdLst/>
            <a:ahLst/>
            <a:cxnLst/>
            <a:rect r="r" b="b" t="t" l="l"/>
            <a:pathLst>
              <a:path h="2896149" w="2498475">
                <a:moveTo>
                  <a:pt x="0" y="0"/>
                </a:moveTo>
                <a:lnTo>
                  <a:pt x="2498476" y="0"/>
                </a:lnTo>
                <a:lnTo>
                  <a:pt x="2498476" y="2896150"/>
                </a:lnTo>
                <a:lnTo>
                  <a:pt x="0" y="289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95625" y="5291591"/>
            <a:ext cx="2792249" cy="2352814"/>
          </a:xfrm>
          <a:custGeom>
            <a:avLst/>
            <a:gdLst/>
            <a:ahLst/>
            <a:cxnLst/>
            <a:rect r="r" b="b" t="t" l="l"/>
            <a:pathLst>
              <a:path h="2352814" w="2792249">
                <a:moveTo>
                  <a:pt x="0" y="0"/>
                </a:moveTo>
                <a:lnTo>
                  <a:pt x="2792248" y="0"/>
                </a:lnTo>
                <a:lnTo>
                  <a:pt x="2792248" y="2352814"/>
                </a:lnTo>
                <a:lnTo>
                  <a:pt x="0" y="235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44" t="-7076" r="-18003" b="-1036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59250" y="6623278"/>
            <a:ext cx="2073994" cy="1865449"/>
          </a:xfrm>
          <a:custGeom>
            <a:avLst/>
            <a:gdLst/>
            <a:ahLst/>
            <a:cxnLst/>
            <a:rect r="r" b="b" t="t" l="l"/>
            <a:pathLst>
              <a:path h="1865449" w="2073994">
                <a:moveTo>
                  <a:pt x="0" y="0"/>
                </a:moveTo>
                <a:lnTo>
                  <a:pt x="2073994" y="0"/>
                </a:lnTo>
                <a:lnTo>
                  <a:pt x="2073994" y="1865449"/>
                </a:lnTo>
                <a:lnTo>
                  <a:pt x="0" y="1865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426" t="0" r="-2947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Course Tools and Setup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Jupyter Notebook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Instructions for installing and setting up the tools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276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</a:t>
            </a: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ntroduction to Python for Data Engineering.</a:t>
            </a:r>
          </a:p>
          <a:p>
            <a:pPr algn="ctr">
              <a:lnSpc>
                <a:spcPts val="7200"/>
              </a:lnSpc>
            </a:pPr>
            <a:r>
              <a:rPr lang="en-US" sz="6000" strike="noStrike" u="none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Setting up your environment.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979709" y="9110117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3635291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Download Python: </a:t>
            </a:r>
            <a:r>
              <a:rPr lang="en-US" sz="24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2" tooltip="https://www.python.org/downloads/"/>
              </a:rPr>
              <a:t>python.org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Download Docker Desktop: </a:t>
            </a:r>
            <a:r>
              <a:rPr lang="en-US" sz="24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3" tooltip="https://www.docker.com/products/docker-desktop/"/>
              </a:rPr>
              <a:t>docker.com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your python virtual environment with command: 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`python3 -m venv &lt;env_name&gt;`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Create your GitHub account: </a:t>
            </a:r>
            <a:r>
              <a:rPr lang="en-US" sz="2400" u="sng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  <a:hlinkClick r:id="rId4" tooltip="http://github.com"/>
              </a:rPr>
              <a:t>github.com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Create a new repository for the course.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Code Pro"/>
                <a:ea typeface="Code Pro"/>
                <a:cs typeface="Code Pro"/>
                <a:sym typeface="Code Pro"/>
              </a:rPr>
              <a:t>Push your Jupyter Notebook to the repository.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Setting Up Your Environment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and Architecture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74567"/>
            <a:ext cx="11201222" cy="73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an organized collection of information, or data, typically stored electronically in a computer system.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Components: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Data: Raw facts or figures, which might include numbers, text, or multimedia.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Management System (DBMS): Software that interacts with users, applications, and the database itself to capture and analyze data.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Databases are used to store, retrieve, and manage data efficiently.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support operations such as data querying, updating, and administration.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625604" y="2900638"/>
            <a:ext cx="3505269" cy="4965798"/>
          </a:xfrm>
          <a:custGeom>
            <a:avLst/>
            <a:gdLst/>
            <a:ahLst/>
            <a:cxnLst/>
            <a:rect r="r" b="b" t="t" l="l"/>
            <a:pathLst>
              <a:path h="4965798" w="3505269">
                <a:moveTo>
                  <a:pt x="0" y="0"/>
                </a:moveTo>
                <a:lnTo>
                  <a:pt x="3505269" y="0"/>
                </a:lnTo>
                <a:lnTo>
                  <a:pt x="3505269" y="4965799"/>
                </a:lnTo>
                <a:lnTo>
                  <a:pt x="0" y="496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First: What is a Database?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00416" y="3656985"/>
            <a:ext cx="2986302" cy="2973029"/>
          </a:xfrm>
          <a:custGeom>
            <a:avLst/>
            <a:gdLst/>
            <a:ahLst/>
            <a:cxnLst/>
            <a:rect r="r" b="b" t="t" l="l"/>
            <a:pathLst>
              <a:path h="2973029" w="2986302">
                <a:moveTo>
                  <a:pt x="0" y="0"/>
                </a:moveTo>
                <a:lnTo>
                  <a:pt x="2986302" y="0"/>
                </a:lnTo>
                <a:lnTo>
                  <a:pt x="2986302" y="2973030"/>
                </a:lnTo>
                <a:lnTo>
                  <a:pt x="0" y="297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16867" y="5326696"/>
            <a:ext cx="4226110" cy="4226110"/>
          </a:xfrm>
          <a:custGeom>
            <a:avLst/>
            <a:gdLst/>
            <a:ahLst/>
            <a:cxnLst/>
            <a:rect r="r" b="b" t="t" l="l"/>
            <a:pathLst>
              <a:path h="4226110" w="4226110">
                <a:moveTo>
                  <a:pt x="0" y="0"/>
                </a:moveTo>
                <a:lnTo>
                  <a:pt x="4226110" y="0"/>
                </a:lnTo>
                <a:lnTo>
                  <a:pt x="4226110" y="4226110"/>
                </a:lnTo>
                <a:lnTo>
                  <a:pt x="0" y="4226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11201222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Based on the relational model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Organizes data into tables (relations) with rows and columns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concepts: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Tables, Columns, Rows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Primary Keys, Foreign Keys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Normalization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Examples: MySQL, PostgreSQL, Oracle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Relational Databases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39967" y="3109061"/>
            <a:ext cx="4509833" cy="2254917"/>
          </a:xfrm>
          <a:custGeom>
            <a:avLst/>
            <a:gdLst/>
            <a:ahLst/>
            <a:cxnLst/>
            <a:rect r="r" b="b" t="t" l="l"/>
            <a:pathLst>
              <a:path h="2254917" w="4509833">
                <a:moveTo>
                  <a:pt x="0" y="0"/>
                </a:moveTo>
                <a:lnTo>
                  <a:pt x="4509833" y="0"/>
                </a:lnTo>
                <a:lnTo>
                  <a:pt x="4509833" y="2254917"/>
                </a:lnTo>
                <a:lnTo>
                  <a:pt x="0" y="2254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87804" y="6002347"/>
            <a:ext cx="3330029" cy="3330029"/>
          </a:xfrm>
          <a:custGeom>
            <a:avLst/>
            <a:gdLst/>
            <a:ahLst/>
            <a:cxnLst/>
            <a:rect r="r" b="b" t="t" l="l"/>
            <a:pathLst>
              <a:path h="3330029" w="3330029">
                <a:moveTo>
                  <a:pt x="0" y="0"/>
                </a:moveTo>
                <a:lnTo>
                  <a:pt x="3330030" y="0"/>
                </a:lnTo>
                <a:lnTo>
                  <a:pt x="3330030" y="3330029"/>
                </a:lnTo>
                <a:lnTo>
                  <a:pt x="0" y="3330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4294" y="7442597"/>
            <a:ext cx="5677662" cy="1889779"/>
          </a:xfrm>
          <a:custGeom>
            <a:avLst/>
            <a:gdLst/>
            <a:ahLst/>
            <a:cxnLst/>
            <a:rect r="r" b="b" t="t" l="l"/>
            <a:pathLst>
              <a:path h="1889779" w="5677662">
                <a:moveTo>
                  <a:pt x="0" y="0"/>
                </a:moveTo>
                <a:lnTo>
                  <a:pt x="5677662" y="0"/>
                </a:lnTo>
                <a:lnTo>
                  <a:pt x="5677662" y="1889779"/>
                </a:lnTo>
                <a:lnTo>
                  <a:pt x="0" y="188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9" t="-54149" r="-1654" b="-4121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1201222" cy="39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"Not Only SQL" or non-relational databases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Designed to handle various forms of data and large volumes of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Types of NoSQL databases: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Document stores (e.g., MongoDB)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Key-value stores (e.g., Redis)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Column-family stores (e.g., Cassandra)</a:t>
            </a:r>
          </a:p>
          <a:p>
            <a:pPr algn="l" marL="1036320" indent="-345440" lvl="2">
              <a:lnSpc>
                <a:spcPts val="4559"/>
              </a:lnSpc>
              <a:buAutoNum type="alphaLcPeriod" startAt="1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Graph databases (e.g., Neo4j)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NoSQL Databases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419774" y="3463341"/>
          <a:ext cx="11448452" cy="6076950"/>
        </p:xfrm>
        <a:graphic>
          <a:graphicData uri="http://schemas.openxmlformats.org/drawingml/2006/table">
            <a:tbl>
              <a:tblPr/>
              <a:tblGrid>
                <a:gridCol w="3816151"/>
                <a:gridCol w="3816151"/>
                <a:gridCol w="3816151"/>
              </a:tblGrid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Relational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NoSQL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Structured/Semi-structured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Schema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Fixed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Flexible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Scalability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Vertical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Horizontal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ACID Compliance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Often sacrificed for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4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 Cases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 queries, transactions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 volume, high velocity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28700" y="1974567"/>
            <a:ext cx="11201222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Choosing Between Relational and NoSQL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15067" y="1866686"/>
            <a:ext cx="9404944" cy="8532541"/>
            <a:chOff x="0" y="0"/>
            <a:chExt cx="67192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928" cy="609600"/>
            </a:xfrm>
            <a:custGeom>
              <a:avLst/>
              <a:gdLst/>
              <a:ahLst/>
              <a:cxnLst/>
              <a:rect r="r" b="b" t="t" l="l"/>
              <a:pathLst>
                <a:path h="609600" w="671928">
                  <a:moveTo>
                    <a:pt x="203200" y="0"/>
                  </a:moveTo>
                  <a:lnTo>
                    <a:pt x="671928" y="0"/>
                  </a:lnTo>
                  <a:lnTo>
                    <a:pt x="468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6872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22802" y="-6327082"/>
            <a:ext cx="5115151" cy="7672726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376159" y="-6644026"/>
            <a:ext cx="10230302" cy="7672726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93659" y="369884"/>
            <a:ext cx="81609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Outline: Week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3659" y="2019095"/>
            <a:ext cx="10365641" cy="523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of Data Engineering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 of a Data Engineer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Lifecycle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Concepts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Warehouse Architecture</a:t>
            </a:r>
          </a:p>
          <a:p>
            <a:pPr algn="l" marL="604521" indent="-302261" lvl="1">
              <a:lnSpc>
                <a:spcPts val="7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Lake Architecture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2465" y="6698778"/>
            <a:ext cx="3482713" cy="1959026"/>
          </a:xfrm>
          <a:custGeom>
            <a:avLst/>
            <a:gdLst/>
            <a:ahLst/>
            <a:cxnLst/>
            <a:rect r="r" b="b" t="t" l="l"/>
            <a:pathLst>
              <a:path h="1959026" w="3482713">
                <a:moveTo>
                  <a:pt x="0" y="0"/>
                </a:moveTo>
                <a:lnTo>
                  <a:pt x="3482713" y="0"/>
                </a:lnTo>
                <a:lnTo>
                  <a:pt x="3482713" y="1959027"/>
                </a:lnTo>
                <a:lnTo>
                  <a:pt x="0" y="195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13960" y="6623745"/>
            <a:ext cx="3603033" cy="2109092"/>
          </a:xfrm>
          <a:custGeom>
            <a:avLst/>
            <a:gdLst/>
            <a:ahLst/>
            <a:cxnLst/>
            <a:rect r="r" b="b" t="t" l="l"/>
            <a:pathLst>
              <a:path h="2109092" w="3603033">
                <a:moveTo>
                  <a:pt x="0" y="0"/>
                </a:moveTo>
                <a:lnTo>
                  <a:pt x="3603032" y="0"/>
                </a:lnTo>
                <a:lnTo>
                  <a:pt x="3603032" y="2109093"/>
                </a:lnTo>
                <a:lnTo>
                  <a:pt x="0" y="2109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575041" y="6623745"/>
            <a:ext cx="3620494" cy="2034059"/>
            <a:chOff x="0" y="0"/>
            <a:chExt cx="4827325" cy="27120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27325" cy="2712079"/>
            </a:xfrm>
            <a:custGeom>
              <a:avLst/>
              <a:gdLst/>
              <a:ahLst/>
              <a:cxnLst/>
              <a:rect r="r" b="b" t="t" l="l"/>
              <a:pathLst>
                <a:path h="2712079" w="4827325">
                  <a:moveTo>
                    <a:pt x="0" y="0"/>
                  </a:moveTo>
                  <a:lnTo>
                    <a:pt x="4827325" y="0"/>
                  </a:lnTo>
                  <a:lnTo>
                    <a:pt x="4827325" y="2712079"/>
                  </a:lnTo>
                  <a:lnTo>
                    <a:pt x="0" y="2712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53998" y="0"/>
              <a:ext cx="4132922" cy="2712079"/>
            </a:xfrm>
            <a:custGeom>
              <a:avLst/>
              <a:gdLst/>
              <a:ahLst/>
              <a:cxnLst/>
              <a:rect r="r" b="b" t="t" l="l"/>
              <a:pathLst>
                <a:path h="2712079" w="4132922">
                  <a:moveTo>
                    <a:pt x="0" y="0"/>
                  </a:moveTo>
                  <a:lnTo>
                    <a:pt x="4132922" y="0"/>
                  </a:lnTo>
                  <a:lnTo>
                    <a:pt x="4132922" y="2712079"/>
                  </a:lnTo>
                  <a:lnTo>
                    <a:pt x="0" y="2712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746" t="0" r="-30190" b="-2435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 flipV="true">
            <a:off x="1259839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5448055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9629709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3818121" y="6112152"/>
            <a:ext cx="3148473" cy="0"/>
          </a:xfrm>
          <a:prstGeom prst="line">
            <a:avLst/>
          </a:prstGeom>
          <a:ln cap="flat" w="7620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399272" y="6623745"/>
            <a:ext cx="3616105" cy="2034059"/>
          </a:xfrm>
          <a:custGeom>
            <a:avLst/>
            <a:gdLst/>
            <a:ahLst/>
            <a:cxnLst/>
            <a:rect r="r" b="b" t="t" l="l"/>
            <a:pathLst>
              <a:path h="2034059" w="3616105">
                <a:moveTo>
                  <a:pt x="0" y="0"/>
                </a:moveTo>
                <a:lnTo>
                  <a:pt x="3616105" y="0"/>
                </a:lnTo>
                <a:lnTo>
                  <a:pt x="3616105" y="2034060"/>
                </a:lnTo>
                <a:lnTo>
                  <a:pt x="0" y="2034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974567"/>
            <a:ext cx="11201222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type of data storage that is used depends on the volume, velocity, and variety of the data. Common data storage options include: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Storage Systems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2465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Relational Databases. Structured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79216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NoSQL Databases. Unstructured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65968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Data Warehouses.</a:t>
            </a:r>
          </a:p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Structured Big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49029" y="5105400"/>
            <a:ext cx="3482713" cy="85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Data Lakes.</a:t>
            </a:r>
          </a:p>
          <a:p>
            <a:pPr algn="ctr" marL="0" indent="0" lvl="0">
              <a:lnSpc>
                <a:spcPts val="3349"/>
              </a:lnSpc>
              <a:spcBef>
                <a:spcPct val="0"/>
              </a:spcBef>
            </a:pPr>
            <a:r>
              <a:rPr lang="en-US" sz="2576">
                <a:solidFill>
                  <a:srgbClr val="18072B"/>
                </a:solidFill>
                <a:latin typeface="Aileron Bold"/>
                <a:ea typeface="Aileron Bold"/>
                <a:cs typeface="Aileron Bold"/>
                <a:sym typeface="Aileron Bold"/>
              </a:rPr>
              <a:t>Big data</a:t>
            </a:r>
          </a:p>
        </p:txBody>
      </p:sp>
      <p:sp>
        <p:nvSpPr>
          <p:cNvPr name="AutoShape 25" id="2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185828" y="4620612"/>
            <a:ext cx="6696724" cy="5293341"/>
          </a:xfrm>
          <a:custGeom>
            <a:avLst/>
            <a:gdLst/>
            <a:ahLst/>
            <a:cxnLst/>
            <a:rect r="r" b="b" t="t" l="l"/>
            <a:pathLst>
              <a:path h="5293341" w="6696724">
                <a:moveTo>
                  <a:pt x="0" y="0"/>
                </a:moveTo>
                <a:lnTo>
                  <a:pt x="6696725" y="0"/>
                </a:lnTo>
                <a:lnTo>
                  <a:pt x="6696725" y="5293341"/>
                </a:lnTo>
                <a:lnTo>
                  <a:pt x="0" y="529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47" t="-12912" r="-8670" b="-946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Defining Data Warehouses and Data Lakes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511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Both are storage tools, but: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Warehouse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centralized repository that stores structured integrated data from multiple sources, optimized for querying and analysis. Stores structured data, schema-on-write, optimized for read operations.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Lake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Raw data, schema-on-read, optimized for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and batch processing.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When would you choose a data lake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 a data warehouse?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481238" y="3477612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Concepts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0452538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Modeling is the process of creating a data model to visually represent the structure of data.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Why is data modeling important in database design?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79820" y="2191877"/>
            <a:ext cx="7502733" cy="7101743"/>
          </a:xfrm>
          <a:custGeom>
            <a:avLst/>
            <a:gdLst/>
            <a:ahLst/>
            <a:cxnLst/>
            <a:rect r="r" b="b" t="t" l="l"/>
            <a:pathLst>
              <a:path h="7101743" w="7502733">
                <a:moveTo>
                  <a:pt x="0" y="0"/>
                </a:moveTo>
                <a:lnTo>
                  <a:pt x="7502733" y="0"/>
                </a:lnTo>
                <a:lnTo>
                  <a:pt x="7502733" y="7101743"/>
                </a:lnTo>
                <a:lnTo>
                  <a:pt x="0" y="7101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Types of Data Models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7668468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Conceptual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High-level overview of data entities and relationships.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Logical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Detailed description of data entities, attributes, and relationships.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Physical Data Model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Specification of data storage and access methods.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07988" y="6988508"/>
            <a:ext cx="5121964" cy="1664874"/>
          </a:xfrm>
          <a:custGeom>
            <a:avLst/>
            <a:gdLst/>
            <a:ahLst/>
            <a:cxnLst/>
            <a:rect r="r" b="b" t="t" l="l"/>
            <a:pathLst>
              <a:path h="1664874" w="5121964">
                <a:moveTo>
                  <a:pt x="0" y="0"/>
                </a:moveTo>
                <a:lnTo>
                  <a:pt x="5121964" y="0"/>
                </a:lnTo>
                <a:lnTo>
                  <a:pt x="5121964" y="1664874"/>
                </a:lnTo>
                <a:lnTo>
                  <a:pt x="0" y="1664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645" r="0" b="-2617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58048" y="6396872"/>
            <a:ext cx="2125154" cy="2848144"/>
          </a:xfrm>
          <a:custGeom>
            <a:avLst/>
            <a:gdLst/>
            <a:ahLst/>
            <a:cxnLst/>
            <a:rect r="r" b="b" t="t" l="l"/>
            <a:pathLst>
              <a:path h="2848144" w="2125154">
                <a:moveTo>
                  <a:pt x="0" y="0"/>
                </a:moveTo>
                <a:lnTo>
                  <a:pt x="2125154" y="0"/>
                </a:lnTo>
                <a:lnTo>
                  <a:pt x="2125154" y="2848145"/>
                </a:lnTo>
                <a:lnTo>
                  <a:pt x="0" y="284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7550" y="6383589"/>
            <a:ext cx="3016090" cy="2874711"/>
          </a:xfrm>
          <a:custGeom>
            <a:avLst/>
            <a:gdLst/>
            <a:ahLst/>
            <a:cxnLst/>
            <a:rect r="r" b="b" t="t" l="l"/>
            <a:pathLst>
              <a:path h="2874711" w="3016090">
                <a:moveTo>
                  <a:pt x="0" y="0"/>
                </a:moveTo>
                <a:lnTo>
                  <a:pt x="3016090" y="0"/>
                </a:lnTo>
                <a:lnTo>
                  <a:pt x="3016090" y="2874711"/>
                </a:lnTo>
                <a:lnTo>
                  <a:pt x="0" y="2874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Tools for Data Modeling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DBeaver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Draw.io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ER/Studio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ERwin Data Modeler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 Visio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3959469"/>
            <a:ext cx="7940449" cy="5811968"/>
          </a:xfrm>
          <a:custGeom>
            <a:avLst/>
            <a:gdLst/>
            <a:ahLst/>
            <a:cxnLst/>
            <a:rect r="r" b="b" t="t" l="l"/>
            <a:pathLst>
              <a:path h="5811968" w="7940449">
                <a:moveTo>
                  <a:pt x="0" y="0"/>
                </a:moveTo>
                <a:lnTo>
                  <a:pt x="7940449" y="0"/>
                </a:lnTo>
                <a:lnTo>
                  <a:pt x="7940449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Modeling Techniques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115300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Denormalization: Combining multiple tables to improve read performance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Wide-column design: For handling sparse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Nested structures: For complex, hierarchical data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Polyglot persistence: Using multiple database types for different data needs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03317"/>
            <a:ext cx="10912593" cy="56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CAP Theorem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tates that it is impossible for a distributed data store to simultaneously provide more than two out of the following three guarantees: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Consistency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Every read receives the most recent write or an error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Availability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Every request receives a response, without guarantee that it contains the most recent version of the information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Partition tolerance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The system continues to operate despite network partitions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232931" y="5143500"/>
            <a:ext cx="6976575" cy="4770453"/>
          </a:xfrm>
          <a:custGeom>
            <a:avLst/>
            <a:gdLst/>
            <a:ahLst/>
            <a:cxnLst/>
            <a:rect r="r" b="b" t="t" l="l"/>
            <a:pathLst>
              <a:path h="4770453" w="6976575">
                <a:moveTo>
                  <a:pt x="0" y="0"/>
                </a:moveTo>
                <a:lnTo>
                  <a:pt x="6976575" y="0"/>
                </a:lnTo>
                <a:lnTo>
                  <a:pt x="6976575" y="4770453"/>
                </a:lnTo>
                <a:lnTo>
                  <a:pt x="0" y="4770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CAP Theorem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74567"/>
            <a:ext cx="16230600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 distributed database is a database in which storage devices are distributed across multiple nodes or servers, where they all work together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41993" y="2163007"/>
            <a:ext cx="8744724" cy="7159484"/>
          </a:xfrm>
          <a:custGeom>
            <a:avLst/>
            <a:gdLst/>
            <a:ahLst/>
            <a:cxnLst/>
            <a:rect r="r" b="b" t="t" l="l"/>
            <a:pathLst>
              <a:path h="7159484" w="8744724">
                <a:moveTo>
                  <a:pt x="0" y="0"/>
                </a:moveTo>
                <a:lnTo>
                  <a:pt x="8744725" y="0"/>
                </a:lnTo>
                <a:lnTo>
                  <a:pt x="8744725" y="7159484"/>
                </a:lnTo>
                <a:lnTo>
                  <a:pt x="0" y="7159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Case Study: Designing a Data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E-commerce business data model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Identify entities, attributes, and relationships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50928" y="4086345"/>
            <a:ext cx="7098872" cy="3312807"/>
          </a:xfrm>
          <a:custGeom>
            <a:avLst/>
            <a:gdLst/>
            <a:ahLst/>
            <a:cxnLst/>
            <a:rect r="r" b="b" t="t" l="l"/>
            <a:pathLst>
              <a:path h="3312807" w="7098872">
                <a:moveTo>
                  <a:pt x="0" y="0"/>
                </a:moveTo>
                <a:lnTo>
                  <a:pt x="7098872" y="0"/>
                </a:lnTo>
                <a:lnTo>
                  <a:pt x="7098872" y="3312807"/>
                </a:lnTo>
                <a:lnTo>
                  <a:pt x="0" y="3312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SQL: Structured Query Language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13635291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Definition: a standard language for accessing and manipulating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Query: Is a question or inquiry about a set of data. We use SQL to retrieve meaningful and relevant information from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stands for Structured Query Language.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lets you access and manipulate databases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SQL Used for?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CRUD Operations: CREATE, READ, UPDATE, and DELETE records from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can create new databases.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SQL can create new tables in a database.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more...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005091" y="3920187"/>
            <a:ext cx="6254209" cy="5338113"/>
            <a:chOff x="0" y="0"/>
            <a:chExt cx="8338945" cy="711748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338945" cy="7117484"/>
              <a:chOff x="0" y="0"/>
              <a:chExt cx="1913890" cy="16335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633550"/>
              </a:xfrm>
              <a:custGeom>
                <a:avLst/>
                <a:gdLst/>
                <a:ahLst/>
                <a:cxnLst/>
                <a:rect r="r" b="b" t="t" l="l"/>
                <a:pathLst>
                  <a:path h="1633550" w="1913890">
                    <a:moveTo>
                      <a:pt x="1789430" y="1633550"/>
                    </a:moveTo>
                    <a:lnTo>
                      <a:pt x="124460" y="1633550"/>
                    </a:lnTo>
                    <a:cubicBezTo>
                      <a:pt x="55880" y="1633550"/>
                      <a:pt x="0" y="1577670"/>
                      <a:pt x="0" y="15090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509090"/>
                    </a:lnTo>
                    <a:cubicBezTo>
                      <a:pt x="1913890" y="1577670"/>
                      <a:pt x="1858010" y="1633550"/>
                      <a:pt x="1789430" y="1633550"/>
                    </a:cubicBezTo>
                    <a:close/>
                  </a:path>
                </a:pathLst>
              </a:custGeom>
              <a:solidFill>
                <a:srgbClr val="001524"/>
              </a:solidFill>
            </p:spPr>
          </p:sp>
        </p:grpSp>
        <p:sp>
          <p:nvSpPr>
            <p:cNvPr name="AutoShape 14" id="14"/>
            <p:cNvSpPr/>
            <p:nvPr/>
          </p:nvSpPr>
          <p:spPr>
            <a:xfrm>
              <a:off x="704345" y="1325582"/>
              <a:ext cx="6930256" cy="0"/>
            </a:xfrm>
            <a:prstGeom prst="line">
              <a:avLst/>
            </a:prstGeom>
            <a:ln cap="rnd" w="32146">
              <a:solidFill>
                <a:srgbClr val="FFFFFF">
                  <a:alpha val="19608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704345" y="1759029"/>
              <a:ext cx="6930256" cy="2064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SELET column_a, column_b</a:t>
              </a:r>
            </a:p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FROM table</a:t>
              </a:r>
            </a:p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WHERE column_a &gt; “value”</a:t>
              </a:r>
            </a:p>
            <a:p>
              <a:pPr algn="l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;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704345" y="470682"/>
              <a:ext cx="386176" cy="386176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58017" y="470682"/>
              <a:ext cx="386176" cy="386176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1611689" y="470682"/>
              <a:ext cx="386176" cy="386176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414511" y="484409"/>
              <a:ext cx="4220090" cy="310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06"/>
                </a:lnSpc>
              </a:pPr>
              <a:r>
                <a:rPr lang="en-US" sz="1333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.sql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9249" y="24749"/>
            <a:ext cx="4118751" cy="4206345"/>
            <a:chOff x="0" y="0"/>
            <a:chExt cx="5491669" cy="56084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09481" y="0"/>
              <a:ext cx="3603022" cy="36030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24552" y="115071"/>
              <a:ext cx="3372880" cy="337288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88647" y="2005438"/>
              <a:ext cx="3603022" cy="360302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003718" y="2120509"/>
              <a:ext cx="3372880" cy="33728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648533"/>
              <a:ext cx="2520621" cy="252062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5540" y="2754073"/>
              <a:ext cx="2309540" cy="230954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461" lIns="31461" bIns="31461" rIns="3146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3599473">
            <a:off x="14906237" y="6572705"/>
            <a:ext cx="3198948" cy="6075678"/>
            <a:chOff x="0" y="0"/>
            <a:chExt cx="889905" cy="16901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9905" cy="1690174"/>
            </a:xfrm>
            <a:custGeom>
              <a:avLst/>
              <a:gdLst/>
              <a:ahLst/>
              <a:cxnLst/>
              <a:rect r="r" b="b" t="t" l="l"/>
              <a:pathLst>
                <a:path h="1690174" w="889905">
                  <a:moveTo>
                    <a:pt x="0" y="0"/>
                  </a:moveTo>
                  <a:lnTo>
                    <a:pt x="889905" y="0"/>
                  </a:lnTo>
                  <a:lnTo>
                    <a:pt x="889905" y="1690174"/>
                  </a:lnTo>
                  <a:lnTo>
                    <a:pt x="0" y="1690174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905" cy="174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6328175">
            <a:off x="13757542" y="6352643"/>
            <a:ext cx="2049692" cy="7822942"/>
            <a:chOff x="0" y="0"/>
            <a:chExt cx="570197" cy="21762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0197" cy="2176240"/>
            </a:xfrm>
            <a:custGeom>
              <a:avLst/>
              <a:gdLst/>
              <a:ahLst/>
              <a:cxnLst/>
              <a:rect r="r" b="b" t="t" l="l"/>
              <a:pathLst>
                <a:path h="2176240" w="570197">
                  <a:moveTo>
                    <a:pt x="0" y="0"/>
                  </a:moveTo>
                  <a:lnTo>
                    <a:pt x="570197" y="0"/>
                  </a:lnTo>
                  <a:lnTo>
                    <a:pt x="570197" y="2176240"/>
                  </a:lnTo>
                  <a:lnTo>
                    <a:pt x="0" y="2176240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70197" cy="223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1812374">
            <a:off x="-700030" y="-884933"/>
            <a:ext cx="1850374" cy="4198660"/>
            <a:chOff x="0" y="0"/>
            <a:chExt cx="672705" cy="15264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2705" cy="1526426"/>
            </a:xfrm>
            <a:custGeom>
              <a:avLst/>
              <a:gdLst/>
              <a:ahLst/>
              <a:cxnLst/>
              <a:rect r="r" b="b" t="t" l="l"/>
              <a:pathLst>
                <a:path h="1526426" w="672705">
                  <a:moveTo>
                    <a:pt x="0" y="0"/>
                  </a:moveTo>
                  <a:lnTo>
                    <a:pt x="672705" y="0"/>
                  </a:lnTo>
                  <a:lnTo>
                    <a:pt x="672705" y="1526426"/>
                  </a:lnTo>
                  <a:lnTo>
                    <a:pt x="0" y="152642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72705" cy="158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6914998">
            <a:off x="826174" y="-2164063"/>
            <a:ext cx="1698540" cy="4592911"/>
            <a:chOff x="0" y="0"/>
            <a:chExt cx="617505" cy="1669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7505" cy="1669756"/>
            </a:xfrm>
            <a:custGeom>
              <a:avLst/>
              <a:gdLst/>
              <a:ahLst/>
              <a:cxnLst/>
              <a:rect r="r" b="b" t="t" l="l"/>
              <a:pathLst>
                <a:path h="1669756" w="617505">
                  <a:moveTo>
                    <a:pt x="0" y="0"/>
                  </a:moveTo>
                  <a:lnTo>
                    <a:pt x="617505" y="0"/>
                  </a:lnTo>
                  <a:lnTo>
                    <a:pt x="617505" y="1669756"/>
                  </a:lnTo>
                  <a:lnTo>
                    <a:pt x="0" y="166975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17505" cy="172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676700"/>
            <a:ext cx="10245276" cy="43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Introduction to Data Engineering &amp; Data Modeling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81475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Hands-on: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38030" y="5124450"/>
            <a:ext cx="12011939" cy="304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Creating a Data Model and Designing a Data Warehouse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1B517B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Objective: Design a simple data model and implement a basic data warehouse schema using SQL.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4000500"/>
            <a:ext cx="1037181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Q&amp;A and Discussion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52404" y="-1802624"/>
            <a:ext cx="6540963" cy="14396826"/>
            <a:chOff x="0" y="0"/>
            <a:chExt cx="8721284" cy="19195768"/>
          </a:xfrm>
        </p:grpSpPr>
        <p:grpSp>
          <p:nvGrpSpPr>
            <p:cNvPr name="Group 4" id="4"/>
            <p:cNvGrpSpPr/>
            <p:nvPr/>
          </p:nvGrpSpPr>
          <p:grpSpPr>
            <a:xfrm rot="-7207184">
              <a:off x="3180664" y="-443310"/>
              <a:ext cx="2715383" cy="6494231"/>
              <a:chOff x="0" y="0"/>
              <a:chExt cx="536372" cy="128281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372" cy="1282811"/>
              </a:xfrm>
              <a:custGeom>
                <a:avLst/>
                <a:gdLst/>
                <a:ahLst/>
                <a:cxnLst/>
                <a:rect r="r" b="b" t="t" l="l"/>
                <a:pathLst>
                  <a:path h="1282811" w="536372">
                    <a:moveTo>
                      <a:pt x="0" y="0"/>
                    </a:moveTo>
                    <a:lnTo>
                      <a:pt x="536372" y="0"/>
                    </a:lnTo>
                    <a:lnTo>
                      <a:pt x="536372" y="1282811"/>
                    </a:lnTo>
                    <a:lnTo>
                      <a:pt x="0" y="1282811"/>
                    </a:lnTo>
                    <a:close/>
                  </a:path>
                </a:pathLst>
              </a:custGeom>
              <a:solidFill>
                <a:srgbClr val="1B517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536372" cy="1339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3587625">
              <a:off x="3363032" y="12539608"/>
              <a:ext cx="3043588" cy="7106574"/>
              <a:chOff x="0" y="0"/>
              <a:chExt cx="601203" cy="1403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1203" cy="1403768"/>
              </a:xfrm>
              <a:custGeom>
                <a:avLst/>
                <a:gdLst/>
                <a:ahLst/>
                <a:cxnLst/>
                <a:rect r="r" b="b" t="t" l="l"/>
                <a:pathLst>
                  <a:path h="1403768" w="601203">
                    <a:moveTo>
                      <a:pt x="0" y="0"/>
                    </a:moveTo>
                    <a:lnTo>
                      <a:pt x="601203" y="0"/>
                    </a:lnTo>
                    <a:lnTo>
                      <a:pt x="601203" y="1403768"/>
                    </a:lnTo>
                    <a:lnTo>
                      <a:pt x="0" y="1403768"/>
                    </a:lnTo>
                    <a:close/>
                  </a:path>
                </a:pathLst>
              </a:custGeom>
              <a:solidFill>
                <a:srgbClr val="1B517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01203" cy="14609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9285001">
              <a:off x="1449094" y="10069025"/>
              <a:ext cx="2852799" cy="7433180"/>
              <a:chOff x="0" y="0"/>
              <a:chExt cx="563516" cy="14682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63516" cy="1468282"/>
              </a:xfrm>
              <a:custGeom>
                <a:avLst/>
                <a:gdLst/>
                <a:ahLst/>
                <a:cxnLst/>
                <a:rect r="r" b="b" t="t" l="l"/>
                <a:pathLst>
                  <a:path h="1468282" w="563516">
                    <a:moveTo>
                      <a:pt x="0" y="0"/>
                    </a:moveTo>
                    <a:lnTo>
                      <a:pt x="563516" y="0"/>
                    </a:lnTo>
                    <a:lnTo>
                      <a:pt x="563516" y="1468282"/>
                    </a:lnTo>
                    <a:lnTo>
                      <a:pt x="0" y="1468282"/>
                    </a:lnTo>
                    <a:close/>
                  </a:path>
                </a:pathLst>
              </a:custGeom>
              <a:solidFill>
                <a:srgbClr val="487B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563516" cy="15254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9289724">
              <a:off x="1428667" y="1309714"/>
              <a:ext cx="2893654" cy="7364044"/>
              <a:chOff x="0" y="0"/>
              <a:chExt cx="571586" cy="14546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71586" cy="1454626"/>
              </a:xfrm>
              <a:custGeom>
                <a:avLst/>
                <a:gdLst/>
                <a:ahLst/>
                <a:cxnLst/>
                <a:rect r="r" b="b" t="t" l="l"/>
                <a:pathLst>
                  <a:path h="1454626" w="571586">
                    <a:moveTo>
                      <a:pt x="0" y="0"/>
                    </a:moveTo>
                    <a:lnTo>
                      <a:pt x="571586" y="0"/>
                    </a:lnTo>
                    <a:lnTo>
                      <a:pt x="571586" y="1454626"/>
                    </a:lnTo>
                    <a:lnTo>
                      <a:pt x="0" y="1454626"/>
                    </a:lnTo>
                    <a:close/>
                  </a:path>
                </a:pathLst>
              </a:custGeom>
              <a:solidFill>
                <a:srgbClr val="487BA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571586" cy="1511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9021" y="4060069"/>
            <a:ext cx="3469957" cy="3605859"/>
            <a:chOff x="0" y="0"/>
            <a:chExt cx="913898" cy="949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898" cy="949691"/>
            </a:xfrm>
            <a:custGeom>
              <a:avLst/>
              <a:gdLst/>
              <a:ahLst/>
              <a:cxnLst/>
              <a:rect r="r" b="b" t="t" l="l"/>
              <a:pathLst>
                <a:path h="949691" w="913898">
                  <a:moveTo>
                    <a:pt x="0" y="0"/>
                  </a:moveTo>
                  <a:lnTo>
                    <a:pt x="913898" y="0"/>
                  </a:lnTo>
                  <a:lnTo>
                    <a:pt x="913898" y="949691"/>
                  </a:lnTo>
                  <a:lnTo>
                    <a:pt x="0" y="94969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13898" cy="100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71084" y="4246919"/>
            <a:ext cx="3145831" cy="3232161"/>
            <a:chOff x="0" y="0"/>
            <a:chExt cx="4194442" cy="430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35" t="0" r="1335" b="0"/>
            <a:stretch>
              <a:fillRect/>
            </a:stretch>
          </p:blipFill>
          <p:spPr>
            <a:xfrm flipH="false" flipV="false">
              <a:off x="0" y="0"/>
              <a:ext cx="4194442" cy="430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1771533">
            <a:off x="-735031" y="-811425"/>
            <a:ext cx="1823880" cy="4347756"/>
            <a:chOff x="0" y="0"/>
            <a:chExt cx="663073" cy="1580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3073" cy="1580630"/>
            </a:xfrm>
            <a:custGeom>
              <a:avLst/>
              <a:gdLst/>
              <a:ahLst/>
              <a:cxnLst/>
              <a:rect r="r" b="b" t="t" l="l"/>
              <a:pathLst>
                <a:path h="1580630" w="663073">
                  <a:moveTo>
                    <a:pt x="0" y="0"/>
                  </a:moveTo>
                  <a:lnTo>
                    <a:pt x="663073" y="0"/>
                  </a:lnTo>
                  <a:lnTo>
                    <a:pt x="663073" y="1580630"/>
                  </a:lnTo>
                  <a:lnTo>
                    <a:pt x="0" y="1580630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3073" cy="163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6929514">
            <a:off x="662736" y="-2001862"/>
            <a:ext cx="1667907" cy="4298796"/>
            <a:chOff x="0" y="0"/>
            <a:chExt cx="606369" cy="15628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6369" cy="1562831"/>
            </a:xfrm>
            <a:custGeom>
              <a:avLst/>
              <a:gdLst/>
              <a:ahLst/>
              <a:cxnLst/>
              <a:rect r="r" b="b" t="t" l="l"/>
              <a:pathLst>
                <a:path h="1562831" w="606369">
                  <a:moveTo>
                    <a:pt x="0" y="0"/>
                  </a:moveTo>
                  <a:lnTo>
                    <a:pt x="606369" y="0"/>
                  </a:lnTo>
                  <a:lnTo>
                    <a:pt x="606369" y="1562831"/>
                  </a:lnTo>
                  <a:lnTo>
                    <a:pt x="0" y="1562831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06369" cy="1619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4893540">
            <a:off x="13788575" y="-4283387"/>
            <a:ext cx="1261647" cy="8553724"/>
            <a:chOff x="0" y="0"/>
            <a:chExt cx="458673" cy="31097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73" cy="3109713"/>
            </a:xfrm>
            <a:custGeom>
              <a:avLst/>
              <a:gdLst/>
              <a:ahLst/>
              <a:cxnLst/>
              <a:rect r="r" b="b" t="t" l="l"/>
              <a:pathLst>
                <a:path h="3109713" w="458673">
                  <a:moveTo>
                    <a:pt x="0" y="0"/>
                  </a:moveTo>
                  <a:lnTo>
                    <a:pt x="458673" y="0"/>
                  </a:lnTo>
                  <a:lnTo>
                    <a:pt x="458673" y="3109713"/>
                  </a:lnTo>
                  <a:lnTo>
                    <a:pt x="0" y="3109713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58673" cy="316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3286">
            <a:off x="17373960" y="-250905"/>
            <a:ext cx="1516486" cy="10760721"/>
            <a:chOff x="0" y="0"/>
            <a:chExt cx="551320" cy="3912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320" cy="3912068"/>
            </a:xfrm>
            <a:custGeom>
              <a:avLst/>
              <a:gdLst/>
              <a:ahLst/>
              <a:cxnLst/>
              <a:rect r="r" b="b" t="t" l="l"/>
              <a:pathLst>
                <a:path h="3912068" w="551320">
                  <a:moveTo>
                    <a:pt x="0" y="0"/>
                  </a:moveTo>
                  <a:lnTo>
                    <a:pt x="551320" y="0"/>
                  </a:lnTo>
                  <a:lnTo>
                    <a:pt x="551320" y="3912068"/>
                  </a:lnTo>
                  <a:lnTo>
                    <a:pt x="0" y="3912068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51320" cy="396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812610">
            <a:off x="16434367" y="-1238486"/>
            <a:ext cx="2943503" cy="6608091"/>
            <a:chOff x="0" y="0"/>
            <a:chExt cx="1070113" cy="24023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0113" cy="2402376"/>
            </a:xfrm>
            <a:custGeom>
              <a:avLst/>
              <a:gdLst/>
              <a:ahLst/>
              <a:cxnLst/>
              <a:rect r="r" b="b" t="t" l="l"/>
              <a:pathLst>
                <a:path h="2402376" w="1070113">
                  <a:moveTo>
                    <a:pt x="0" y="0"/>
                  </a:moveTo>
                  <a:lnTo>
                    <a:pt x="1070113" y="0"/>
                  </a:lnTo>
                  <a:lnTo>
                    <a:pt x="1070113" y="2402376"/>
                  </a:lnTo>
                  <a:lnTo>
                    <a:pt x="0" y="2402376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70113" cy="2459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76607"/>
            <a:ext cx="5813495" cy="9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MEET OUR 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760980" y="8043897"/>
            <a:ext cx="2766040" cy="802010"/>
            <a:chOff x="0" y="0"/>
            <a:chExt cx="3688053" cy="106934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3688053" cy="559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91"/>
                </a:lnSpc>
              </a:pPr>
              <a:r>
                <a:rPr lang="en-US" sz="2659" spc="-5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Omar AlSaghier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436" y="622570"/>
              <a:ext cx="3265181" cy="446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2"/>
                </a:lnSpc>
              </a:pPr>
              <a:r>
                <a:rPr lang="en-US" sz="2127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Sr. Data Engineer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95C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92809" y="8384110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2"/>
                </a:lnTo>
                <a:lnTo>
                  <a:pt x="0" y="51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2809" y="9151955"/>
            <a:ext cx="513632" cy="513632"/>
          </a:xfrm>
          <a:custGeom>
            <a:avLst/>
            <a:gdLst/>
            <a:ahLst/>
            <a:cxnLst/>
            <a:rect r="r" b="b" t="t" l="l"/>
            <a:pathLst>
              <a:path h="513632" w="513632">
                <a:moveTo>
                  <a:pt x="0" y="0"/>
                </a:moveTo>
                <a:lnTo>
                  <a:pt x="513632" y="0"/>
                </a:lnTo>
                <a:lnTo>
                  <a:pt x="513632" y="513631"/>
                </a:lnTo>
                <a:lnTo>
                  <a:pt x="0" y="513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48074" y="8384110"/>
            <a:ext cx="513632" cy="513632"/>
            <a:chOff x="0" y="0"/>
            <a:chExt cx="684842" cy="684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6702" y="55185"/>
              <a:ext cx="271438" cy="574471"/>
            </a:xfrm>
            <a:custGeom>
              <a:avLst/>
              <a:gdLst/>
              <a:ahLst/>
              <a:cxnLst/>
              <a:rect r="r" b="b" t="t" l="l"/>
              <a:pathLst>
                <a:path h="574471" w="271438">
                  <a:moveTo>
                    <a:pt x="0" y="0"/>
                  </a:moveTo>
                  <a:lnTo>
                    <a:pt x="271438" y="0"/>
                  </a:lnTo>
                  <a:lnTo>
                    <a:pt x="271438" y="574472"/>
                  </a:lnTo>
                  <a:lnTo>
                    <a:pt x="0" y="574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48074" y="9151955"/>
            <a:ext cx="513632" cy="513632"/>
            <a:chOff x="0" y="0"/>
            <a:chExt cx="684842" cy="684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842" cy="684842"/>
            </a:xfrm>
            <a:custGeom>
              <a:avLst/>
              <a:gdLst/>
              <a:ahLst/>
              <a:cxnLst/>
              <a:rect r="r" b="b" t="t" l="l"/>
              <a:pathLst>
                <a:path h="684842" w="684842">
                  <a:moveTo>
                    <a:pt x="0" y="0"/>
                  </a:moveTo>
                  <a:lnTo>
                    <a:pt x="684842" y="0"/>
                  </a:lnTo>
                  <a:lnTo>
                    <a:pt x="684842" y="684842"/>
                  </a:lnTo>
                  <a:lnTo>
                    <a:pt x="0" y="684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7051" y="107051"/>
              <a:ext cx="470740" cy="470740"/>
            </a:xfrm>
            <a:custGeom>
              <a:avLst/>
              <a:gdLst/>
              <a:ahLst/>
              <a:cxnLst/>
              <a:rect r="r" b="b" t="t" l="l"/>
              <a:pathLst>
                <a:path h="470740" w="470740">
                  <a:moveTo>
                    <a:pt x="0" y="0"/>
                  </a:moveTo>
                  <a:lnTo>
                    <a:pt x="470740" y="0"/>
                  </a:lnTo>
                  <a:lnTo>
                    <a:pt x="470740" y="470740"/>
                  </a:lnTo>
                  <a:lnTo>
                    <a:pt x="0" y="47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119236" y="402011"/>
            <a:ext cx="2049527" cy="2049527"/>
            <a:chOff x="0" y="0"/>
            <a:chExt cx="2732703" cy="2732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2703" cy="2732703"/>
            </a:xfrm>
            <a:custGeom>
              <a:avLst/>
              <a:gdLst/>
              <a:ahLst/>
              <a:cxnLst/>
              <a:rect r="r" b="b" t="t" l="l"/>
              <a:pathLst>
                <a:path h="2732703" w="2732703">
                  <a:moveTo>
                    <a:pt x="0" y="0"/>
                  </a:moveTo>
                  <a:lnTo>
                    <a:pt x="2732703" y="0"/>
                  </a:lnTo>
                  <a:lnTo>
                    <a:pt x="2732703" y="2732703"/>
                  </a:lnTo>
                  <a:lnTo>
                    <a:pt x="0" y="273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0453" y="250910"/>
              <a:ext cx="1725841" cy="1725841"/>
            </a:xfrm>
            <a:custGeom>
              <a:avLst/>
              <a:gdLst/>
              <a:ahLst/>
              <a:cxnLst/>
              <a:rect r="r" b="b" t="t" l="l"/>
              <a:pathLst>
                <a:path h="1725841" w="1725841">
                  <a:moveTo>
                    <a:pt x="0" y="0"/>
                  </a:moveTo>
                  <a:lnTo>
                    <a:pt x="1725841" y="0"/>
                  </a:lnTo>
                  <a:lnTo>
                    <a:pt x="1725841" y="1725841"/>
                  </a:lnTo>
                  <a:lnTo>
                    <a:pt x="0" y="172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6458" y="762364"/>
              <a:ext cx="1036892" cy="1036892"/>
            </a:xfrm>
            <a:custGeom>
              <a:avLst/>
              <a:gdLst/>
              <a:ahLst/>
              <a:cxnLst/>
              <a:rect r="r" b="b" t="t" l="l"/>
              <a:pathLst>
                <a:path h="1036892" w="1036892">
                  <a:moveTo>
                    <a:pt x="0" y="0"/>
                  </a:moveTo>
                  <a:lnTo>
                    <a:pt x="1036892" y="0"/>
                  </a:lnTo>
                  <a:lnTo>
                    <a:pt x="1036892" y="1036892"/>
                  </a:lnTo>
                  <a:lnTo>
                    <a:pt x="0" y="103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309195" y="4453775"/>
            <a:ext cx="9669610" cy="205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8"/>
              </a:lnSpc>
            </a:pPr>
            <a:r>
              <a:rPr lang="en-US" sz="13523">
                <a:solidFill>
                  <a:srgbClr val="FFFFFF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0324" y="7275612"/>
            <a:ext cx="4527351" cy="6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1"/>
              </a:lnSpc>
            </a:pPr>
            <a:r>
              <a:rPr lang="en-US" sz="430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2719" y="8375838"/>
            <a:ext cx="4180680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datatechlabs.ai@gmail.com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2719" y="9143683"/>
            <a:ext cx="2529553" cy="45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Amman, Jordan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27984" y="8425134"/>
            <a:ext cx="1974619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7984" y="9192978"/>
            <a:ext cx="2137337" cy="3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datatechlabs.ai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3773" y="2625024"/>
            <a:ext cx="6920455" cy="10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647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095" y="3771950"/>
            <a:ext cx="10371810" cy="273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Defining Data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-1807184">
            <a:off x="16947623" y="-1027518"/>
            <a:ext cx="2036537" cy="4870673"/>
            <a:chOff x="0" y="0"/>
            <a:chExt cx="536372" cy="12828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372" cy="1282811"/>
            </a:xfrm>
            <a:custGeom>
              <a:avLst/>
              <a:gdLst/>
              <a:ahLst/>
              <a:cxnLst/>
              <a:rect r="r" b="b" t="t" l="l"/>
              <a:pathLst>
                <a:path h="1282811" w="536372">
                  <a:moveTo>
                    <a:pt x="0" y="0"/>
                  </a:moveTo>
                  <a:lnTo>
                    <a:pt x="536372" y="0"/>
                  </a:lnTo>
                  <a:lnTo>
                    <a:pt x="536372" y="1282811"/>
                  </a:lnTo>
                  <a:lnTo>
                    <a:pt x="0" y="1282811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36372" cy="13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812374">
            <a:off x="-871024" y="-997293"/>
            <a:ext cx="2282691" cy="5329930"/>
            <a:chOff x="0" y="0"/>
            <a:chExt cx="601203" cy="1403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3" cy="1403768"/>
            </a:xfrm>
            <a:custGeom>
              <a:avLst/>
              <a:gdLst/>
              <a:ahLst/>
              <a:cxnLst/>
              <a:rect r="r" b="b" t="t" l="l"/>
              <a:pathLst>
                <a:path h="1403768" w="601203">
                  <a:moveTo>
                    <a:pt x="0" y="0"/>
                  </a:moveTo>
                  <a:lnTo>
                    <a:pt x="601203" y="0"/>
                  </a:lnTo>
                  <a:lnTo>
                    <a:pt x="601203" y="1403768"/>
                  </a:lnTo>
                  <a:lnTo>
                    <a:pt x="0" y="1403768"/>
                  </a:lnTo>
                  <a:close/>
                </a:path>
              </a:pathLst>
            </a:custGeom>
            <a:solidFill>
              <a:srgbClr val="1B517B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01203" cy="146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914998">
            <a:off x="930981" y="-2626770"/>
            <a:ext cx="2139599" cy="5574885"/>
            <a:chOff x="0" y="0"/>
            <a:chExt cx="563516" cy="14682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516" cy="1468282"/>
            </a:xfrm>
            <a:custGeom>
              <a:avLst/>
              <a:gdLst/>
              <a:ahLst/>
              <a:cxnLst/>
              <a:rect r="r" b="b" t="t" l="l"/>
              <a:pathLst>
                <a:path h="1468282" w="563516">
                  <a:moveTo>
                    <a:pt x="0" y="0"/>
                  </a:moveTo>
                  <a:lnTo>
                    <a:pt x="563516" y="0"/>
                  </a:lnTo>
                  <a:lnTo>
                    <a:pt x="563516" y="1468282"/>
                  </a:lnTo>
                  <a:lnTo>
                    <a:pt x="0" y="1468282"/>
                  </a:lnTo>
                  <a:close/>
                </a:path>
              </a:pathLst>
            </a:custGeom>
            <a:solidFill>
              <a:srgbClr val="487B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63516" cy="152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889724">
            <a:off x="15239823" y="-2600844"/>
            <a:ext cx="2170240" cy="5523033"/>
            <a:chOff x="0" y="0"/>
            <a:chExt cx="571586" cy="14546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1586" cy="1454626"/>
            </a:xfrm>
            <a:custGeom>
              <a:avLst/>
              <a:gdLst/>
              <a:ahLst/>
              <a:cxnLst/>
              <a:rect r="r" b="b" t="t" l="l"/>
              <a:pathLst>
                <a:path h="1454626" w="571586">
                  <a:moveTo>
                    <a:pt x="0" y="0"/>
                  </a:moveTo>
                  <a:lnTo>
                    <a:pt x="571586" y="0"/>
                  </a:lnTo>
                  <a:lnTo>
                    <a:pt x="571586" y="1454626"/>
                  </a:lnTo>
                  <a:lnTo>
                    <a:pt x="0" y="1454626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71586" cy="1511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What is Data Engineering?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225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Engineering is the process of designing and building systems that allow for the collection, storage, and analysis of large datasets.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Why is data engineering important in today’s data-driven world?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231129" y="6503222"/>
            <a:ext cx="9825742" cy="3268215"/>
          </a:xfrm>
          <a:custGeom>
            <a:avLst/>
            <a:gdLst/>
            <a:ahLst/>
            <a:cxnLst/>
            <a:rect r="r" b="b" t="t" l="l"/>
            <a:pathLst>
              <a:path h="3268215" w="9825742">
                <a:moveTo>
                  <a:pt x="0" y="0"/>
                </a:moveTo>
                <a:lnTo>
                  <a:pt x="9825742" y="0"/>
                </a:lnTo>
                <a:lnTo>
                  <a:pt x="9825742" y="3268215"/>
                </a:lnTo>
                <a:lnTo>
                  <a:pt x="0" y="326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72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Data Engineering Terminologies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Is the new oil. Data is any collection of information that can be used to make decisions or improve understanding of a situation. It can be in any form, including numbers, text, images, audio, or video.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Engineering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 the discipline of designing, developing, and maintaining the architecture, tools, and systems that are used to collect, store, process, and analyze data.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Big Data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Is the term used to describe the large and complex datasets that are too big to be processed using traditional data processing methods.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231129" y="6503222"/>
            <a:ext cx="9825742" cy="3268215"/>
          </a:xfrm>
          <a:custGeom>
            <a:avLst/>
            <a:gdLst/>
            <a:ahLst/>
            <a:cxnLst/>
            <a:rect r="r" b="b" t="t" l="l"/>
            <a:pathLst>
              <a:path h="3268215" w="9825742">
                <a:moveTo>
                  <a:pt x="0" y="0"/>
                </a:moveTo>
                <a:lnTo>
                  <a:pt x="9825742" y="0"/>
                </a:lnTo>
                <a:lnTo>
                  <a:pt x="9825742" y="3268215"/>
                </a:lnTo>
                <a:lnTo>
                  <a:pt x="0" y="326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72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AutoShape 9" id="9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048857" y="2907573"/>
            <a:ext cx="6210443" cy="6210443"/>
          </a:xfrm>
          <a:custGeom>
            <a:avLst/>
            <a:gdLst/>
            <a:ahLst/>
            <a:cxnLst/>
            <a:rect r="r" b="b" t="t" l="l"/>
            <a:pathLst>
              <a:path h="6210443" w="6210443">
                <a:moveTo>
                  <a:pt x="0" y="0"/>
                </a:moveTo>
                <a:lnTo>
                  <a:pt x="6210443" y="0"/>
                </a:lnTo>
                <a:lnTo>
                  <a:pt x="6210443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Roles in the Data World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74567"/>
            <a:ext cx="8807857" cy="2825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Engineer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Scientist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Analyst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 Engineer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Administrator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573872" y="3987366"/>
            <a:ext cx="5112845" cy="3510766"/>
          </a:xfrm>
          <a:custGeom>
            <a:avLst/>
            <a:gdLst/>
            <a:ahLst/>
            <a:cxnLst/>
            <a:rect r="r" b="b" t="t" l="l"/>
            <a:pathLst>
              <a:path h="3510766" w="5112845">
                <a:moveTo>
                  <a:pt x="0" y="0"/>
                </a:moveTo>
                <a:lnTo>
                  <a:pt x="5112846" y="0"/>
                </a:lnTo>
                <a:lnTo>
                  <a:pt x="5112846" y="3510766"/>
                </a:lnTo>
                <a:lnTo>
                  <a:pt x="0" y="3510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656" t="-65011" r="-71424" b="-357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Role of a Data Engineer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74567"/>
            <a:ext cx="8807857" cy="453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Responsibilities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Designing data pipelines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Building data infrastructure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collection and integration</a:t>
            </a:r>
          </a:p>
          <a:p>
            <a:pPr algn="l" marL="1036320" indent="-345440" lvl="2">
              <a:lnSpc>
                <a:spcPts val="45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Ensuring data quality and consistency</a:t>
            </a:r>
          </a:p>
          <a:p>
            <a:pPr algn="l">
              <a:lnSpc>
                <a:spcPts val="4559"/>
              </a:lnSpc>
            </a:pP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Point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How does the role of a data engineer differ from a data scientist?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780901">
            <a:off x="15106842" y="-2977713"/>
            <a:ext cx="542794" cy="6055282"/>
            <a:chOff x="0" y="0"/>
            <a:chExt cx="142958" cy="1594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958" cy="1594807"/>
            </a:xfrm>
            <a:custGeom>
              <a:avLst/>
              <a:gdLst/>
              <a:ahLst/>
              <a:cxnLst/>
              <a:rect r="r" b="b" t="t" l="l"/>
              <a:pathLst>
                <a:path h="1594807" w="142958">
                  <a:moveTo>
                    <a:pt x="0" y="0"/>
                  </a:moveTo>
                  <a:lnTo>
                    <a:pt x="142958" y="0"/>
                  </a:lnTo>
                  <a:lnTo>
                    <a:pt x="142958" y="1594807"/>
                  </a:lnTo>
                  <a:lnTo>
                    <a:pt x="0" y="1594807"/>
                  </a:lnTo>
                  <a:close/>
                </a:path>
              </a:pathLst>
            </a:custGeom>
            <a:solidFill>
              <a:srgbClr val="487B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2958" cy="1651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709994">
            <a:off x="17279953" y="-909799"/>
            <a:ext cx="813529" cy="1920942"/>
            <a:chOff x="0" y="0"/>
            <a:chExt cx="214263" cy="5059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263" cy="505927"/>
            </a:xfrm>
            <a:custGeom>
              <a:avLst/>
              <a:gdLst/>
              <a:ahLst/>
              <a:cxnLst/>
              <a:rect r="r" b="b" t="t" l="l"/>
              <a:pathLst>
                <a:path h="505927" w="214263">
                  <a:moveTo>
                    <a:pt x="0" y="0"/>
                  </a:moveTo>
                  <a:lnTo>
                    <a:pt x="214263" y="0"/>
                  </a:lnTo>
                  <a:lnTo>
                    <a:pt x="214263" y="505927"/>
                  </a:lnTo>
                  <a:lnTo>
                    <a:pt x="0" y="505927"/>
                  </a:lnTo>
                  <a:close/>
                </a:path>
              </a:pathLst>
            </a:custGeom>
            <a:solidFill>
              <a:srgbClr val="1B517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263" cy="563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2721" y="9752387"/>
            <a:ext cx="2010713" cy="30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8"/>
              </a:lnSpc>
            </a:pPr>
            <a:r>
              <a:rPr lang="en-US" sz="1882">
                <a:solidFill>
                  <a:srgbClr val="487BA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DATATECH LABS.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1789449"/>
            <a:ext cx="8115300" cy="6708102"/>
          </a:xfrm>
          <a:custGeom>
            <a:avLst/>
            <a:gdLst/>
            <a:ahLst/>
            <a:cxnLst/>
            <a:rect r="r" b="b" t="t" l="l"/>
            <a:pathLst>
              <a:path h="6708102" w="8115300">
                <a:moveTo>
                  <a:pt x="0" y="0"/>
                </a:moveTo>
                <a:lnTo>
                  <a:pt x="8115300" y="0"/>
                </a:lnTo>
                <a:lnTo>
                  <a:pt x="8115300" y="6708102"/>
                </a:lnTo>
                <a:lnTo>
                  <a:pt x="0" y="670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74567"/>
            <a:ext cx="13635291" cy="339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Generation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Acquisition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Storage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Processing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Analysis</a:t>
            </a:r>
          </a:p>
          <a:p>
            <a:pPr algn="l" marL="518160" indent="-259080" lvl="1">
              <a:lnSpc>
                <a:spcPts val="45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078" y="647719"/>
            <a:ext cx="16698722" cy="93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B517B"/>
                </a:solidFill>
                <a:latin typeface="Barlow SemiCondensed Heavy"/>
                <a:ea typeface="Barlow SemiCondensed Heavy"/>
                <a:cs typeface="Barlow SemiCondensed Heavy"/>
                <a:sym typeface="Barlow SemiCondensed Heavy"/>
              </a:rPr>
              <a:t>The Data Lifecycle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23434" y="9980270"/>
            <a:ext cx="15659139" cy="0"/>
          </a:xfrm>
          <a:prstGeom prst="line">
            <a:avLst/>
          </a:prstGeom>
          <a:ln cap="flat" w="19050">
            <a:solidFill>
              <a:srgbClr val="487BA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DAGOXg25SLs</dc:identifier>
  <dcterms:modified xsi:type="dcterms:W3CDTF">2011-08-01T06:04:30Z</dcterms:modified>
  <cp:revision>1</cp:revision>
  <dc:title>DE Course: Week 1</dc:title>
</cp:coreProperties>
</file>